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5"/>
  </p:notesMasterIdLst>
  <p:sldIdLst>
    <p:sldId id="256" r:id="rId2"/>
    <p:sldId id="286" r:id="rId3"/>
    <p:sldId id="305" r:id="rId4"/>
    <p:sldId id="287" r:id="rId5"/>
    <p:sldId id="303" r:id="rId6"/>
    <p:sldId id="307" r:id="rId7"/>
    <p:sldId id="320" r:id="rId8"/>
    <p:sldId id="314" r:id="rId9"/>
    <p:sldId id="329" r:id="rId10"/>
    <p:sldId id="322" r:id="rId11"/>
    <p:sldId id="321" r:id="rId12"/>
    <p:sldId id="324" r:id="rId13"/>
    <p:sldId id="332" r:id="rId14"/>
    <p:sldId id="316" r:id="rId15"/>
    <p:sldId id="327" r:id="rId16"/>
    <p:sldId id="325" r:id="rId17"/>
    <p:sldId id="315" r:id="rId18"/>
    <p:sldId id="310" r:id="rId19"/>
    <p:sldId id="328" r:id="rId20"/>
    <p:sldId id="331" r:id="rId21"/>
    <p:sldId id="330" r:id="rId22"/>
    <p:sldId id="288" r:id="rId23"/>
    <p:sldId id="30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413" autoAdjust="0"/>
    <p:restoredTop sz="75404" autoAdjust="0"/>
  </p:normalViewPr>
  <p:slideViewPr>
    <p:cSldViewPr snapToGrid="0">
      <p:cViewPr varScale="1">
        <p:scale>
          <a:sx n="47" d="100"/>
          <a:sy n="47" d="100"/>
        </p:scale>
        <p:origin x="60" y="204"/>
      </p:cViewPr>
      <p:guideLst/>
    </p:cSldViewPr>
  </p:slideViewPr>
  <p:outlineViewPr>
    <p:cViewPr>
      <p:scale>
        <a:sx n="33" d="100"/>
        <a:sy n="33" d="100"/>
      </p:scale>
      <p:origin x="0" y="-100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-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2C658-F2EB-4FA6-8A47-508CF87014A5}" type="datetimeFigureOut">
              <a:rPr lang="ru-RU" smtClean="0"/>
              <a:t>24.03.2015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C64B-A128-4A5A-BC21-3D94CAA0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03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Ключевой «рабочий инструмент» менеджера</a:t>
            </a:r>
          </a:p>
          <a:p>
            <a:r>
              <a:rPr lang="ru-RU" dirty="0" smtClean="0"/>
              <a:t>Инструменты</a:t>
            </a:r>
          </a:p>
          <a:p>
            <a:pPr lvl="1"/>
            <a:r>
              <a:rPr lang="ru-RU" dirty="0" smtClean="0"/>
              <a:t>СДР, </a:t>
            </a:r>
            <a:r>
              <a:rPr lang="ru-RU" dirty="0" err="1" smtClean="0"/>
              <a:t>Гантт</a:t>
            </a:r>
            <a:r>
              <a:rPr lang="ru-RU" dirty="0" smtClean="0"/>
              <a:t>, сетевые графики</a:t>
            </a:r>
          </a:p>
          <a:p>
            <a:pPr lvl="1"/>
            <a:r>
              <a:rPr lang="ru-RU" dirty="0" err="1" smtClean="0"/>
              <a:t>Бэклог</a:t>
            </a:r>
            <a:r>
              <a:rPr lang="ru-RU" dirty="0" smtClean="0"/>
              <a:t>, план по итерациям, диаграмма сгорания и  доска проектов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33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30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ru-RU" sz="1400" dirty="0" smtClean="0"/>
              <a:t>целенаправленность - модель всегда отображает некоторую систему, т.е. имеет цель;</a:t>
            </a:r>
          </a:p>
          <a:p>
            <a:pPr lvl="1"/>
            <a:r>
              <a:rPr lang="ru-RU" sz="1400" dirty="0" smtClean="0"/>
              <a:t>Целостность, замкнутость - модель реализует некоторую систему, учитывает и отображает замкнутую систему необходимых основных гипотез, связей и отношений;</a:t>
            </a:r>
          </a:p>
          <a:p>
            <a:pPr lvl="1"/>
            <a:r>
              <a:rPr lang="ru-RU" sz="1400" dirty="0" smtClean="0"/>
              <a:t>конечность - модель отображает оригинал лишь в конечном числе его отношений, ресурсы моделирования конечны;</a:t>
            </a:r>
          </a:p>
          <a:p>
            <a:pPr lvl="1"/>
            <a:r>
              <a:rPr lang="ru-RU" sz="1400" dirty="0" smtClean="0"/>
              <a:t>полнота - в модели должны быть учтены все основные связи и отношения, необходимые для обеспечения цели моделирования;</a:t>
            </a:r>
          </a:p>
          <a:p>
            <a:pPr lvl="1"/>
            <a:r>
              <a:rPr lang="ru-RU" sz="1400" dirty="0" smtClean="0"/>
              <a:t>упрощенность - модель отображает только существенные стороны объекта, должна быть проста для исследования или воспроизведения;</a:t>
            </a:r>
          </a:p>
          <a:p>
            <a:pPr lvl="1"/>
            <a:r>
              <a:rPr lang="ru-RU" sz="1400" dirty="0" smtClean="0"/>
              <a:t>приблизительность - действительность отображается моделью с упрощениями, не точно;</a:t>
            </a:r>
          </a:p>
          <a:p>
            <a:pPr lvl="1"/>
            <a:r>
              <a:rPr lang="ru-RU" sz="1400" dirty="0" smtClean="0"/>
              <a:t>адекватность - модель должна успешно описывать моделируемую систему;</a:t>
            </a:r>
          </a:p>
          <a:p>
            <a:pPr lvl="1"/>
            <a:r>
              <a:rPr lang="ru-RU" sz="1400" dirty="0" smtClean="0"/>
              <a:t>информативность - модель должна содержать достаточную информацию о системе (в рамках гипотез, принятых при построении модели) и должна давать возможность получить новую информацию;</a:t>
            </a:r>
          </a:p>
          <a:p>
            <a:pPr lvl="1"/>
            <a:r>
              <a:rPr lang="ru-RU" sz="1400" dirty="0" smtClean="0"/>
              <a:t>сохранение информации, содержавшейся в оригинале (с точностью рассматриваемых при построении модели гипотез);</a:t>
            </a:r>
          </a:p>
          <a:p>
            <a:pPr lvl="1"/>
            <a:r>
              <a:rPr lang="ru-RU" sz="1400" dirty="0" smtClean="0"/>
              <a:t>устойчивость модели - способность сохранять адекватность на всем допустимом диапазоне входных значений а также при внесении изменений в конфигурацию системы.</a:t>
            </a:r>
          </a:p>
          <a:p>
            <a:pPr lvl="1"/>
            <a:r>
              <a:rPr lang="ru-RU" sz="1400" dirty="0" smtClean="0"/>
              <a:t>адаптивность - модель может быть приспособлена к различным входным параметрам, воздействиям окружения;</a:t>
            </a:r>
          </a:p>
          <a:p>
            <a:pPr lvl="1"/>
            <a:r>
              <a:rPr lang="ru-RU" sz="1400" dirty="0" smtClean="0"/>
              <a:t>управляемость (</a:t>
            </a:r>
            <a:r>
              <a:rPr lang="ru-RU" sz="1400" dirty="0" err="1" smtClean="0"/>
              <a:t>имитационность</a:t>
            </a:r>
            <a:r>
              <a:rPr lang="ru-RU" sz="1400" dirty="0" smtClean="0"/>
              <a:t>) - модель должна иметь хотя бы один параметр, изменениями которого можно имитировать поведение моделируемой системы в различных условиях;</a:t>
            </a:r>
          </a:p>
          <a:p>
            <a:pPr lvl="1"/>
            <a:r>
              <a:rPr lang="ru-RU" sz="1400" dirty="0" err="1" smtClean="0"/>
              <a:t>эволюционируемость</a:t>
            </a:r>
            <a:r>
              <a:rPr lang="ru-RU" sz="1400" dirty="0" smtClean="0"/>
              <a:t> – возможность развития моделей (предыдущего уровня).</a:t>
            </a:r>
          </a:p>
          <a:p>
            <a:pPr lvl="1"/>
            <a:r>
              <a:rPr lang="ru-RU" sz="1400" dirty="0" smtClean="0"/>
              <a:t>наглядность, обозримость основных ее свойств и отношений, доступность и технологичность для исследования или воспроизведения;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21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Привязка</a:t>
            </a:r>
            <a:r>
              <a:rPr lang="ru-RU" baseline="0" dirty="0" smtClean="0"/>
              <a:t> к ограничениям</a:t>
            </a:r>
          </a:p>
          <a:p>
            <a:pPr lvl="1"/>
            <a:r>
              <a:rPr lang="ru-RU" dirty="0" smtClean="0"/>
              <a:t>Назначение ресурсов</a:t>
            </a:r>
          </a:p>
          <a:p>
            <a:pPr lvl="1"/>
            <a:r>
              <a:rPr lang="ru-RU" baseline="0" dirty="0" smtClean="0"/>
              <a:t>Привязка к календарю/итерации</a:t>
            </a:r>
            <a:endParaRPr lang="ru-RU" dirty="0" smtClean="0"/>
          </a:p>
          <a:p>
            <a:r>
              <a:rPr lang="ru-RU" dirty="0" smtClean="0"/>
              <a:t>Сведение расписания</a:t>
            </a:r>
          </a:p>
          <a:p>
            <a:pPr lvl="1"/>
            <a:r>
              <a:rPr lang="ru-RU" dirty="0" smtClean="0"/>
              <a:t>Оценка трудоемкости задач</a:t>
            </a:r>
          </a:p>
          <a:p>
            <a:pPr lvl="1"/>
            <a:r>
              <a:rPr lang="ru-RU" dirty="0" smtClean="0"/>
              <a:t>Упорядочивание задач, балансировка, критический путь</a:t>
            </a:r>
          </a:p>
          <a:p>
            <a:r>
              <a:rPr lang="ru-RU" dirty="0" smtClean="0"/>
              <a:t>Принципы составления расписания</a:t>
            </a:r>
          </a:p>
          <a:p>
            <a:pPr lvl="1"/>
            <a:r>
              <a:rPr lang="ru-RU" dirty="0" smtClean="0"/>
              <a:t>Итеративное уточнение</a:t>
            </a:r>
          </a:p>
          <a:p>
            <a:pPr lvl="1"/>
            <a:r>
              <a:rPr lang="ru-RU" dirty="0" smtClean="0"/>
              <a:t>Почему п</a:t>
            </a:r>
            <a:r>
              <a:rPr lang="ru-RU" baseline="0" dirty="0" smtClean="0"/>
              <a:t>оследовательно – всегда лучше</a:t>
            </a:r>
          </a:p>
          <a:p>
            <a:pPr lvl="2"/>
            <a:r>
              <a:rPr lang="ru-RU" dirty="0" smtClean="0"/>
              <a:t>Если есть возможность</a:t>
            </a:r>
          </a:p>
          <a:p>
            <a:pPr lvl="2"/>
            <a:r>
              <a:rPr lang="ru-RU" baseline="0" dirty="0" smtClean="0"/>
              <a:t>Оптимизации</a:t>
            </a:r>
            <a:r>
              <a:rPr lang="ru-RU" dirty="0" smtClean="0"/>
              <a:t> после </a:t>
            </a:r>
            <a:endParaRPr lang="ru-RU" baseline="0" dirty="0" smtClean="0"/>
          </a:p>
          <a:p>
            <a:pPr lvl="1"/>
            <a:r>
              <a:rPr lang="ru-RU" dirty="0" smtClean="0"/>
              <a:t>Об </a:t>
            </a:r>
            <a:r>
              <a:rPr lang="ru-RU" baseline="0" dirty="0" smtClean="0"/>
              <a:t>адекватной детальности</a:t>
            </a:r>
            <a:r>
              <a:rPr lang="ru-RU" dirty="0" smtClean="0"/>
              <a:t> планирования и крайностях </a:t>
            </a:r>
            <a:r>
              <a:rPr lang="ru-RU" baseline="0" dirty="0" smtClean="0"/>
              <a:t>(стоимость изменений)</a:t>
            </a:r>
          </a:p>
          <a:p>
            <a:pPr lvl="1"/>
            <a:r>
              <a:rPr lang="ru-RU" baseline="0" dirty="0" smtClean="0"/>
              <a:t>Правдоподобность</a:t>
            </a:r>
            <a:r>
              <a:rPr lang="ru-RU" dirty="0" smtClean="0"/>
              <a:t> и реалистичность плана</a:t>
            </a:r>
          </a:p>
          <a:p>
            <a:r>
              <a:rPr lang="ru-RU" baseline="0" dirty="0" smtClean="0"/>
              <a:t>Согласование базового</a:t>
            </a:r>
            <a:r>
              <a:rPr lang="ru-RU" dirty="0" smtClean="0"/>
              <a:t> плана</a:t>
            </a:r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9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463" y="228441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1463" y="4857843"/>
            <a:ext cx="9144000" cy="12885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67B7-E3C8-4E08-811C-A1406A780B04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7267" y="408403"/>
            <a:ext cx="5496196" cy="29264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45257" y="0"/>
            <a:ext cx="39243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8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399F-CFAB-4B67-B09E-75D16DA3BF54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47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6DB5-B836-45A6-925D-C68805014637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38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3245224" cy="1290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529" y="766482"/>
            <a:ext cx="10345271" cy="92420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5443" y="86315"/>
            <a:ext cx="2574338" cy="3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1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8538-66F8-42ED-8479-F78CD2094761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4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8F97-005D-49A6-BBD2-8A4EFAA0D132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07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EF5B-0B79-42BA-A9AD-E535C0379C94}" type="datetime1">
              <a:rPr lang="ru-RU" smtClean="0"/>
              <a:t>24.03.2015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0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4EC2-2D0A-4A9F-A31E-AD08F0D8984C}" type="datetime1">
              <a:rPr lang="ru-RU" smtClean="0"/>
              <a:t>24.03.2015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4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502E-2E8D-4AB9-ADB7-A8F6A36B5964}" type="datetime1">
              <a:rPr lang="ru-RU" smtClean="0"/>
              <a:t>24.03.2015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25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3EC-F6D0-4F69-9922-51B7D15D2A23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9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16E9-D0D9-483C-AA1F-37045947F4C3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12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BE39-C69A-4222-99FE-832434153C92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44743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Управление проектами исследования и разработки // #</a:t>
            </a:r>
            <a:r>
              <a:rPr lang="ru-RU" dirty="0" err="1" smtClean="0"/>
              <a:t>RnDm</a:t>
            </a:r>
            <a:r>
              <a:rPr lang="ru-RU" dirty="0" smtClean="0"/>
              <a:t> Качалин Алексей // @</a:t>
            </a:r>
            <a:r>
              <a:rPr lang="ru-RU" dirty="0" err="1" smtClean="0"/>
              <a:t>kchln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4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gost.com/index.php?option=com_content&amp;view=article&amp;id=49:19102-77&amp;catid=19&amp;Itemid=50" TargetMode="External"/><Relationship Id="rId2" Type="http://schemas.openxmlformats.org/officeDocument/2006/relationships/hyperlink" Target="http://www.rugost.com/index.php?option=com_content&amp;view=article&amp;id=48:19101-77&amp;catid=19&amp;Itemid=5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methodsandtools.com/archive/archive.php?id=1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trux.com/Page.aspx?hid=535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gamozg.ru/post/1086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forms/S2Ha34qyg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Project_manageme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hh765979.aspx" TargetMode="External"/><Relationship Id="rId2" Type="http://schemas.openxmlformats.org/officeDocument/2006/relationships/hyperlink" Target="http://vernikov.ru/informacionnye-tehnologii/item/288-disciplina-upravlenija-proektami-msf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463" y="1861391"/>
            <a:ext cx="9144000" cy="2387600"/>
          </a:xfrm>
        </p:spPr>
        <p:txBody>
          <a:bodyPr/>
          <a:lstStyle/>
          <a:p>
            <a:pPr algn="r"/>
            <a:r>
              <a:rPr lang="ru-RU" dirty="0" smtClean="0"/>
              <a:t>Управление проектами исследования и разработки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45759" y="4857843"/>
            <a:ext cx="5169703" cy="1288540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Планирование </a:t>
            </a:r>
            <a:r>
              <a:rPr lang="ru-RU" sz="3200" dirty="0" smtClean="0"/>
              <a:t>и составление расписания</a:t>
            </a:r>
            <a:endParaRPr lang="ru-RU" sz="3200" dirty="0"/>
          </a:p>
        </p:txBody>
      </p:sp>
      <p:pic>
        <p:nvPicPr>
          <p:cNvPr id="6146" name="Picture 2" descr="https://lh5.googleusercontent.com/YNr0bTErgR2nRHJ_CEyblWI1oetCXVwFkH-dzonphpnJR79s6qVn2mjfvQnwrQiqpBXrlNFMW3tQZY1oF0ZCsMD-4NvQTWTyg_StPuwCeSho_T3ypqAHRIcstonBWgzEzNhaHZ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463" y="71839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69499" y="4838886"/>
            <a:ext cx="37144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/>
              <a:t>Лекция </a:t>
            </a:r>
            <a:r>
              <a:rPr lang="en-US" sz="6000" dirty="0"/>
              <a:t>#</a:t>
            </a:r>
            <a:r>
              <a:rPr lang="en-US" sz="6000" dirty="0" smtClean="0"/>
              <a:t>3</a:t>
            </a:r>
            <a:r>
              <a:rPr lang="ru-RU" sz="6000" dirty="0" smtClean="0"/>
              <a:t>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75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63096"/>
              </p:ext>
            </p:extLst>
          </p:nvPr>
        </p:nvGraphicFramePr>
        <p:xfrm>
          <a:off x="5129432" y="1550255"/>
          <a:ext cx="7224203" cy="5122676"/>
        </p:xfrm>
        <a:graphic>
          <a:graphicData uri="http://schemas.openxmlformats.org/drawingml/2006/table">
            <a:tbl>
              <a:tblPr/>
              <a:tblGrid>
                <a:gridCol w="766198"/>
                <a:gridCol w="1152939"/>
                <a:gridCol w="5305066"/>
              </a:tblGrid>
              <a:tr h="19549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>
                          <a:effectLst/>
                        </a:rPr>
                        <a:t>Стадии разработки</a:t>
                      </a:r>
                    </a:p>
                  </a:txBody>
                  <a:tcPr marL="8155" marR="8155" marT="8155" marB="815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1">
                          <a:effectLst/>
                        </a:rPr>
                        <a:t>Этапы работ</a:t>
                      </a:r>
                    </a:p>
                  </a:txBody>
                  <a:tcPr marL="8155" marR="8155" marT="8155" marB="815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1">
                          <a:effectLst/>
                        </a:rPr>
                        <a:t>Содержание работ</a:t>
                      </a:r>
                    </a:p>
                  </a:txBody>
                  <a:tcPr marL="8155" marR="8155" marT="8155" marB="815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73821">
                <a:tc rowSpan="3"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1. Техническое задание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Обоснование необходимости разработки программы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Постановка задачи</a:t>
                      </a:r>
                    </a:p>
                    <a:p>
                      <a:r>
                        <a:rPr lang="ru-RU" sz="800">
                          <a:effectLst/>
                        </a:rPr>
                        <a:t>Сбор исходных материалов</a:t>
                      </a:r>
                    </a:p>
                    <a:p>
                      <a:r>
                        <a:rPr lang="ru-RU" sz="800">
                          <a:effectLst/>
                        </a:rPr>
                        <a:t>Выбор и обоснование критериев эффективности и качества разрабатываемой программы.</a:t>
                      </a:r>
                    </a:p>
                    <a:p>
                      <a:r>
                        <a:rPr lang="ru-RU" sz="800">
                          <a:effectLst/>
                        </a:rPr>
                        <a:t>Обоснование необходимости проведения научно-исследовательских работ.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5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Научно-исследовательские работы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Определение структуры входных и выходных данных.</a:t>
                      </a:r>
                    </a:p>
                    <a:p>
                      <a:r>
                        <a:rPr lang="ru-RU" sz="800">
                          <a:effectLst/>
                        </a:rPr>
                        <a:t>Предварительный выбор методов решения задач.</a:t>
                      </a:r>
                    </a:p>
                    <a:p>
                      <a:r>
                        <a:rPr lang="ru-RU" sz="800">
                          <a:effectLst/>
                        </a:rPr>
                        <a:t>Обоснование целесообразности применения ранее разработанных программ.</a:t>
                      </a:r>
                    </a:p>
                    <a:p>
                      <a:r>
                        <a:rPr lang="ru-RU" sz="800">
                          <a:effectLst/>
                        </a:rPr>
                        <a:t>Определение требований к техническим средствам.</a:t>
                      </a:r>
                    </a:p>
                    <a:p>
                      <a:r>
                        <a:rPr lang="ru-RU" sz="800">
                          <a:effectLst/>
                        </a:rPr>
                        <a:t>Обоснование принципиальной возможности решения поставленной задачи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57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и утверждение технического задания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Определение требований к программе.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Разработка технико-экономического обоснования разработки программы.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Определение стадий, этапов и сроков разработки программы и документации на неё.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Выбор языков программирования.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Определение необходимости проведения научно-исследовательских работ на последующих стадиях.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Согласование и утверждение технического задания.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73821">
                <a:tc rowSpan="2"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2. Эскизный проект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эскизного проекта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Предварительная разработка структуры входных и выходных данных.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Уточнение методов решения задачи.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Разработка общего описания алгоритма решения задачи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Разработка технико-экономического обоснования.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Утверждение эскизного проекта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пояснительной записки.</a:t>
                      </a:r>
                    </a:p>
                    <a:p>
                      <a:r>
                        <a:rPr lang="ru-RU" sz="800">
                          <a:effectLst/>
                        </a:rPr>
                        <a:t>Согласование и утверждение эскизного проекта.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57054">
                <a:tc rowSpan="2"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3. Технический проект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технического проекта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Уточнение структуры входных и выходных данных.</a:t>
                      </a:r>
                    </a:p>
                    <a:p>
                      <a:r>
                        <a:rPr lang="ru-RU" sz="800">
                          <a:effectLst/>
                        </a:rPr>
                        <a:t>Разработка алгоритма решения задачи.</a:t>
                      </a:r>
                    </a:p>
                    <a:p>
                      <a:r>
                        <a:rPr lang="ru-RU" sz="800">
                          <a:effectLst/>
                        </a:rPr>
                        <a:t>Определение формы представления входных и выходных данных.</a:t>
                      </a:r>
                    </a:p>
                    <a:p>
                      <a:r>
                        <a:rPr lang="ru-RU" sz="800">
                          <a:effectLst/>
                        </a:rPr>
                        <a:t>Определение семантики и синтаксиса языка.</a:t>
                      </a:r>
                    </a:p>
                    <a:p>
                      <a:r>
                        <a:rPr lang="ru-RU" sz="800">
                          <a:effectLst/>
                        </a:rPr>
                        <a:t>Разработка структуры программы.</a:t>
                      </a:r>
                    </a:p>
                    <a:p>
                      <a:r>
                        <a:rPr lang="ru-RU" sz="800">
                          <a:effectLst/>
                        </a:rPr>
                        <a:t>Окончательное определение конфигурации технических средств.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Утверждение технического проекта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плана мероприятий по разработке и внедрению программ.</a:t>
                      </a:r>
                    </a:p>
                    <a:p>
                      <a:r>
                        <a:rPr lang="ru-RU" sz="800">
                          <a:effectLst/>
                        </a:rPr>
                        <a:t>Разработка пояснительной записки.</a:t>
                      </a:r>
                    </a:p>
                    <a:p>
                      <a:r>
                        <a:rPr lang="ru-RU" sz="800">
                          <a:effectLst/>
                        </a:rPr>
                        <a:t>Согласование и утверждение технического проекта.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8970">
                <a:tc rowSpan="3"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4. Рабочий проект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программы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Программирование и отладка программы.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программной документации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 программных документов в соответствии с требованиями </a:t>
                      </a:r>
                      <a:r>
                        <a:rPr lang="ru-RU" sz="800" u="none" strike="noStrike">
                          <a:solidFill>
                            <a:srgbClr val="4E6A97"/>
                          </a:solidFill>
                          <a:effectLst/>
                          <a:hlinkClick r:id="rId2"/>
                        </a:rPr>
                        <a:t>ГОСТ 19.101-77</a:t>
                      </a:r>
                      <a:r>
                        <a:rPr lang="ru-RU" sz="800">
                          <a:effectLst/>
                        </a:rPr>
                        <a:t>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Испытания программы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Разработка, согласование и утверждение порядка и методики испытаний.</a:t>
                      </a:r>
                    </a:p>
                    <a:p>
                      <a:r>
                        <a:rPr lang="ru-RU" sz="800">
                          <a:effectLst/>
                        </a:rPr>
                        <a:t>Проведение предварительных государственных, межведомственных, приёмо-сдаточных и других видов испытаний.</a:t>
                      </a:r>
                    </a:p>
                    <a:p>
                      <a:r>
                        <a:rPr lang="ru-RU" sz="800">
                          <a:effectLst/>
                        </a:rPr>
                        <a:t>Корректировка программы и программной документации по результатам испытаний.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204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5. Внедрение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Подготовка и передача программы.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Подготовка и передача программы и программной документации для сопровождения и (или) изготовления.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Оформление и утверждение акта о передаче программы на сопровождение и (или) изготовление.</a:t>
                      </a:r>
                    </a:p>
                    <a:p>
                      <a:r>
                        <a:rPr lang="ru-RU" sz="800" dirty="0">
                          <a:effectLst/>
                        </a:rPr>
                        <a:t>Передача программы в фонд алгоритмов и программ.</a:t>
                      </a:r>
                    </a:p>
                  </a:txBody>
                  <a:tcPr marL="9786" marR="9786" marT="4893" marB="48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 ГОСТ 19.102-77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10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70133" y="5916008"/>
            <a:ext cx="13437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http://</a:t>
            </a:r>
            <a:r>
              <a:rPr lang="ru-RU" dirty="0" smtClean="0">
                <a:hlinkClick r:id="rId3"/>
              </a:rPr>
              <a:t>www.rugost.com/index.php?option=com_content&amp;view=article&amp;id=49:19102-77&amp;catid=19&amp;Itemid=50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2320" y="209890"/>
            <a:ext cx="3731809" cy="21997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 marL="0" indent="0" fontAlgn="t">
              <a:buNone/>
            </a:pPr>
            <a:r>
              <a:rPr lang="ru-RU" dirty="0"/>
              <a:t>1. Техническое задание</a:t>
            </a:r>
          </a:p>
          <a:p>
            <a:pPr marL="0" indent="0" fontAlgn="t">
              <a:buNone/>
            </a:pPr>
            <a:r>
              <a:rPr lang="ru-RU" dirty="0"/>
              <a:t>2. Эскизный проект</a:t>
            </a:r>
          </a:p>
          <a:p>
            <a:pPr marL="0" indent="0" fontAlgn="t">
              <a:buNone/>
            </a:pPr>
            <a:r>
              <a:rPr lang="ru-RU" dirty="0"/>
              <a:t>3. Технический проект</a:t>
            </a:r>
          </a:p>
          <a:p>
            <a:pPr marL="0" indent="0" fontAlgn="t">
              <a:buNone/>
            </a:pPr>
            <a:r>
              <a:rPr lang="ru-RU" dirty="0"/>
              <a:t>4. Рабочий проект</a:t>
            </a:r>
          </a:p>
          <a:p>
            <a:pPr marL="0" indent="0" fontAlgn="t">
              <a:buNone/>
            </a:pPr>
            <a:r>
              <a:rPr lang="ru-RU" dirty="0"/>
              <a:t>5. Внедрение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2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792" y="4643957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2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Подходы к декомпозициям в разных методиках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dirty="0"/>
              <a:t>Альтернативы планирования проектов</a:t>
            </a:r>
          </a:p>
          <a:p>
            <a:pPr lvl="1"/>
            <a:r>
              <a:rPr lang="ru-RU" dirty="0"/>
              <a:t>Последовательный</a:t>
            </a:r>
          </a:p>
          <a:p>
            <a:pPr lvl="1"/>
            <a:r>
              <a:rPr lang="ru-RU" dirty="0"/>
              <a:t>Итеративный</a:t>
            </a:r>
          </a:p>
          <a:p>
            <a:pPr lvl="2"/>
            <a:r>
              <a:rPr lang="ru-RU" dirty="0"/>
              <a:t>Инкрементальный</a:t>
            </a:r>
          </a:p>
          <a:p>
            <a:pPr lvl="2"/>
            <a:r>
              <a:rPr lang="ru-RU" dirty="0" smtClean="0"/>
              <a:t>Эволюционный</a:t>
            </a: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11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r>
              <a:rPr lang="ru-RU" dirty="0"/>
              <a:t>По «точке зрения» </a:t>
            </a:r>
          </a:p>
          <a:p>
            <a:pPr lvl="1"/>
            <a:r>
              <a:rPr lang="ru-RU" dirty="0"/>
              <a:t>«Сверху вниз» </a:t>
            </a:r>
          </a:p>
          <a:p>
            <a:pPr lvl="1"/>
            <a:r>
              <a:rPr lang="ru-RU" dirty="0"/>
              <a:t>Перечисление и обобщение </a:t>
            </a:r>
          </a:p>
          <a:p>
            <a:r>
              <a:rPr lang="ru-RU" dirty="0"/>
              <a:t>По фиксируемому объекту</a:t>
            </a:r>
          </a:p>
          <a:p>
            <a:pPr lvl="1"/>
            <a:r>
              <a:rPr lang="ru-RU" dirty="0"/>
              <a:t>Результат (поставка)</a:t>
            </a:r>
          </a:p>
          <a:p>
            <a:pPr lvl="1"/>
            <a:r>
              <a:rPr lang="ru-RU" dirty="0"/>
              <a:t>Тип работ</a:t>
            </a:r>
          </a:p>
          <a:p>
            <a:pPr lvl="1"/>
            <a:r>
              <a:rPr lang="ru-RU" dirty="0"/>
              <a:t>Время работ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42422" y="3462730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СДР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2865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варианты структуризации задач?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Перечисление</a:t>
            </a:r>
          </a:p>
          <a:p>
            <a:pPr lvl="1"/>
            <a:r>
              <a:rPr lang="ru-RU" dirty="0" smtClean="0"/>
              <a:t>«</a:t>
            </a:r>
            <a:r>
              <a:rPr lang="ru-RU" dirty="0" err="1" smtClean="0"/>
              <a:t>Фичи</a:t>
            </a:r>
            <a:r>
              <a:rPr lang="ru-RU" dirty="0" smtClean="0"/>
              <a:t>», сценарии, объекты </a:t>
            </a:r>
          </a:p>
          <a:p>
            <a:r>
              <a:rPr lang="ru-RU" dirty="0" smtClean="0"/>
              <a:t>Эволюция требований </a:t>
            </a:r>
            <a:r>
              <a:rPr lang="en-US" dirty="0" smtClean="0">
                <a:hlinkClick r:id="rId2"/>
              </a:rPr>
              <a:t>[x]</a:t>
            </a:r>
            <a:endParaRPr lang="ru-RU" dirty="0" smtClean="0"/>
          </a:p>
          <a:p>
            <a:pPr lvl="1"/>
            <a:r>
              <a:rPr lang="ru-RU" dirty="0" smtClean="0"/>
              <a:t>Матрица</a:t>
            </a:r>
            <a:r>
              <a:rPr lang="en-US" dirty="0" smtClean="0"/>
              <a:t> </a:t>
            </a:r>
            <a:r>
              <a:rPr lang="ru-RU" dirty="0" smtClean="0"/>
              <a:t>требований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12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949" y="3717925"/>
            <a:ext cx="4305300" cy="26384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7174" y="1652093"/>
            <a:ext cx="4654826" cy="470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6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You can provide an estimate of work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853" y="4085223"/>
            <a:ext cx="4271710" cy="227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1310084"/>
            <a:ext cx="3514725" cy="32289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Пример: </a:t>
            </a:r>
            <a:r>
              <a:rPr lang="en-US" dirty="0" smtClean="0"/>
              <a:t>Microsoft Solutions Framework (MSF)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Итеративная адаптивная модель (</a:t>
            </a:r>
            <a:r>
              <a:rPr lang="en-US" dirty="0" smtClean="0"/>
              <a:t>SCRUM)</a:t>
            </a:r>
          </a:p>
          <a:p>
            <a:pPr lvl="1"/>
            <a:r>
              <a:rPr lang="ru-RU" dirty="0" smtClean="0"/>
              <a:t>Командное участие</a:t>
            </a:r>
          </a:p>
          <a:p>
            <a:pPr lvl="1"/>
            <a:r>
              <a:rPr lang="ru-RU" dirty="0" smtClean="0"/>
              <a:t>Менеджер продукта (владелец продукта)</a:t>
            </a:r>
          </a:p>
          <a:p>
            <a:pPr lvl="1"/>
            <a:r>
              <a:rPr lang="ru-RU" dirty="0" smtClean="0"/>
              <a:t>Активная роль </a:t>
            </a:r>
            <a:r>
              <a:rPr lang="ru-RU" dirty="0" err="1" smtClean="0"/>
              <a:t>стейкхолдера</a:t>
            </a:r>
            <a:endParaRPr lang="ru-RU" dirty="0" smtClean="0"/>
          </a:p>
          <a:p>
            <a:r>
              <a:rPr lang="ru-RU" dirty="0" smtClean="0"/>
              <a:t>Поддерживается инструментально </a:t>
            </a:r>
            <a:endParaRPr lang="en-US" dirty="0" smtClean="0"/>
          </a:p>
          <a:p>
            <a:pPr lvl="1"/>
            <a:r>
              <a:rPr lang="en-US" dirty="0" smtClean="0"/>
              <a:t>MS VS, TFS</a:t>
            </a:r>
          </a:p>
          <a:p>
            <a:r>
              <a:rPr lang="ru-RU" dirty="0" smtClean="0"/>
              <a:t>Контрольные точки</a:t>
            </a:r>
          </a:p>
          <a:p>
            <a:pPr lvl="1"/>
            <a:r>
              <a:rPr lang="ru-RU" dirty="0" smtClean="0"/>
              <a:t>Синхронизация раб. Элементов</a:t>
            </a:r>
          </a:p>
          <a:p>
            <a:pPr lvl="1"/>
            <a:r>
              <a:rPr lang="ru-RU" dirty="0" smtClean="0"/>
              <a:t>Прозрачность для внешних наблюдателей</a:t>
            </a:r>
          </a:p>
          <a:p>
            <a:pPr lvl="1"/>
            <a:r>
              <a:rPr lang="ru-RU" dirty="0" smtClean="0"/>
              <a:t>Возможность коррекции</a:t>
            </a:r>
          </a:p>
          <a:p>
            <a:pPr lvl="1"/>
            <a:r>
              <a:rPr lang="ru-RU" dirty="0" err="1" smtClean="0"/>
              <a:t>Ревью</a:t>
            </a:r>
            <a:r>
              <a:rPr lang="ru-RU" dirty="0" smtClean="0"/>
              <a:t> целей и ожидаемых результатов</a:t>
            </a:r>
          </a:p>
          <a:p>
            <a:pPr lvl="1"/>
            <a:r>
              <a:rPr lang="ru-RU" dirty="0" smtClean="0"/>
              <a:t>Точка одобрения для движения вперёд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4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Кстати: План проекта как модель: </a:t>
            </a:r>
            <a:br>
              <a:rPr lang="ru-RU" sz="3600" dirty="0" smtClean="0"/>
            </a:br>
            <a:r>
              <a:rPr lang="ru-RU" sz="3600" dirty="0" smtClean="0"/>
              <a:t>основные свойства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4"/>
            <a:ext cx="10679723" cy="4530725"/>
          </a:xfrm>
        </p:spPr>
        <p:txBody>
          <a:bodyPr numCol="2">
            <a:noAutofit/>
          </a:bodyPr>
          <a:lstStyle/>
          <a:p>
            <a:pPr lvl="1"/>
            <a:r>
              <a:rPr lang="ru-RU" sz="3200" dirty="0"/>
              <a:t>Ц</a:t>
            </a:r>
            <a:r>
              <a:rPr lang="ru-RU" sz="3200" dirty="0" smtClean="0"/>
              <a:t>еленаправленность </a:t>
            </a:r>
          </a:p>
          <a:p>
            <a:pPr lvl="1"/>
            <a:r>
              <a:rPr lang="ru-RU" sz="3200" dirty="0" smtClean="0"/>
              <a:t>Целостность</a:t>
            </a:r>
          </a:p>
          <a:p>
            <a:pPr lvl="1"/>
            <a:r>
              <a:rPr lang="ru-RU" sz="3200" dirty="0" smtClean="0"/>
              <a:t>Замкнутость</a:t>
            </a:r>
          </a:p>
          <a:p>
            <a:pPr lvl="1"/>
            <a:r>
              <a:rPr lang="ru-RU" sz="3200" dirty="0" smtClean="0"/>
              <a:t>Конечность </a:t>
            </a:r>
          </a:p>
          <a:p>
            <a:pPr lvl="1"/>
            <a:r>
              <a:rPr lang="ru-RU" sz="3200" dirty="0" smtClean="0"/>
              <a:t>Полнота</a:t>
            </a:r>
          </a:p>
          <a:p>
            <a:pPr lvl="1"/>
            <a:r>
              <a:rPr lang="ru-RU" sz="3200" dirty="0"/>
              <a:t>У</a:t>
            </a:r>
            <a:r>
              <a:rPr lang="ru-RU" sz="3200" dirty="0" smtClean="0"/>
              <a:t>прощенность </a:t>
            </a:r>
          </a:p>
          <a:p>
            <a:pPr lvl="1"/>
            <a:r>
              <a:rPr lang="ru-RU" sz="3200" dirty="0" smtClean="0"/>
              <a:t>Приблизительность </a:t>
            </a:r>
          </a:p>
          <a:p>
            <a:pPr lvl="1"/>
            <a:r>
              <a:rPr lang="ru-RU" sz="3200" dirty="0" smtClean="0"/>
              <a:t>Адекватность</a:t>
            </a:r>
          </a:p>
          <a:p>
            <a:pPr lvl="1"/>
            <a:r>
              <a:rPr lang="ru-RU" sz="3200" dirty="0" smtClean="0"/>
              <a:t>Информативность</a:t>
            </a:r>
          </a:p>
          <a:p>
            <a:pPr lvl="1"/>
            <a:r>
              <a:rPr lang="ru-RU" sz="3200" dirty="0" smtClean="0"/>
              <a:t>Сохранение информации</a:t>
            </a:r>
          </a:p>
          <a:p>
            <a:pPr lvl="1"/>
            <a:r>
              <a:rPr lang="ru-RU" sz="3200" dirty="0" smtClean="0"/>
              <a:t>Устойчивость </a:t>
            </a:r>
            <a:r>
              <a:rPr lang="ru-RU" sz="3200" dirty="0"/>
              <a:t>модели </a:t>
            </a:r>
            <a:endParaRPr lang="ru-RU" sz="3200" dirty="0" smtClean="0"/>
          </a:p>
          <a:p>
            <a:pPr lvl="1"/>
            <a:r>
              <a:rPr lang="ru-RU" sz="3200" dirty="0" smtClean="0"/>
              <a:t>Адаптивность</a:t>
            </a:r>
          </a:p>
          <a:p>
            <a:pPr lvl="1"/>
            <a:r>
              <a:rPr lang="ru-RU" sz="3200" dirty="0" smtClean="0"/>
              <a:t>Управляемость </a:t>
            </a:r>
            <a:r>
              <a:rPr lang="ru-RU" sz="3200" dirty="0"/>
              <a:t>(</a:t>
            </a:r>
            <a:r>
              <a:rPr lang="ru-RU" sz="3200" dirty="0" err="1"/>
              <a:t>имитационность</a:t>
            </a:r>
            <a:r>
              <a:rPr lang="ru-RU" sz="3200" dirty="0"/>
              <a:t>) </a:t>
            </a:r>
            <a:endParaRPr lang="ru-RU" sz="3200" dirty="0" smtClean="0"/>
          </a:p>
          <a:p>
            <a:pPr lvl="1"/>
            <a:r>
              <a:rPr lang="ru-RU" sz="3200" dirty="0" err="1" smtClean="0"/>
              <a:t>Эволюционируемость</a:t>
            </a:r>
            <a:r>
              <a:rPr lang="ru-RU" sz="3200" dirty="0" smtClean="0"/>
              <a:t> </a:t>
            </a:r>
          </a:p>
          <a:p>
            <a:pPr lvl="1"/>
            <a:r>
              <a:rPr lang="ru-RU" sz="3200" dirty="0" smtClean="0"/>
              <a:t>Наглядность и технологичность для исследования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14</a:t>
            </a:fld>
            <a:endParaRPr lang="ru-RU"/>
          </a:p>
        </p:txBody>
      </p:sp>
      <p:pic>
        <p:nvPicPr>
          <p:cNvPr id="7" name="Picture 2" descr="http://youressence.info/templates/newway/images/kniga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537" y="460293"/>
            <a:ext cx="3186463" cy="153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1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Анализируем СДР/перечень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Что мы знаем о </a:t>
            </a:r>
            <a:r>
              <a:rPr lang="ru-RU" sz="6000" dirty="0" smtClean="0">
                <a:latin typeface="Comic Sans MS" panose="030F0702030302020204" pitchFamily="66" charset="0"/>
              </a:rPr>
              <a:t>«задачах»?</a:t>
            </a:r>
            <a:endParaRPr lang="ru-RU" sz="6000" dirty="0">
              <a:latin typeface="Comic Sans MS" panose="030F0702030302020204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7D1F-C100-4629-B5DF-0C327654E00B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4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(работа, рабочий элемент)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201311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Ключевые параметры задачи</a:t>
            </a:r>
            <a:endParaRPr lang="ru-RU" dirty="0"/>
          </a:p>
          <a:p>
            <a:pPr lvl="1"/>
            <a:r>
              <a:rPr lang="ru-RU" dirty="0"/>
              <a:t>Название</a:t>
            </a:r>
          </a:p>
          <a:p>
            <a:pPr lvl="1"/>
            <a:r>
              <a:rPr lang="ru-RU" dirty="0"/>
              <a:t>Уникальный </a:t>
            </a:r>
            <a:r>
              <a:rPr lang="ru-RU" dirty="0" smtClean="0"/>
              <a:t>идентификатор </a:t>
            </a:r>
            <a:endParaRPr lang="ru-RU" dirty="0"/>
          </a:p>
          <a:p>
            <a:pPr lvl="2"/>
            <a:r>
              <a:rPr lang="ru-RU" dirty="0" smtClean="0"/>
              <a:t>Номер СДР</a:t>
            </a:r>
          </a:p>
          <a:p>
            <a:pPr lvl="2"/>
            <a:r>
              <a:rPr lang="ru-RU" dirty="0" err="1" smtClean="0"/>
              <a:t>Объект.свойство.имя</a:t>
            </a:r>
            <a:endParaRPr lang="ru-RU" dirty="0"/>
          </a:p>
          <a:p>
            <a:pPr lvl="1"/>
            <a:r>
              <a:rPr lang="ru-RU" b="1" dirty="0" smtClean="0"/>
              <a:t>Трудоемкость</a:t>
            </a:r>
          </a:p>
          <a:p>
            <a:pPr lvl="1"/>
            <a:r>
              <a:rPr lang="ru-RU" dirty="0" smtClean="0"/>
              <a:t>Крайний срок</a:t>
            </a:r>
          </a:p>
          <a:p>
            <a:pPr lvl="1"/>
            <a:r>
              <a:rPr lang="ru-RU" dirty="0" smtClean="0"/>
              <a:t>Взаимосвязи (с другими задачами)</a:t>
            </a:r>
          </a:p>
          <a:p>
            <a:pPr lvl="1"/>
            <a:r>
              <a:rPr lang="ru-RU" dirty="0" smtClean="0"/>
              <a:t>Типы исполнителей, ресурсов</a:t>
            </a:r>
          </a:p>
          <a:p>
            <a:r>
              <a:rPr lang="ru-RU" dirty="0" smtClean="0"/>
              <a:t>Параметры исполнения (расписания)</a:t>
            </a:r>
          </a:p>
          <a:p>
            <a:pPr lvl="1"/>
            <a:r>
              <a:rPr lang="ru-RU" b="1" dirty="0" smtClean="0"/>
              <a:t>Начало/Окончание, продолжительность</a:t>
            </a:r>
            <a:endParaRPr lang="ru-RU" b="1" dirty="0"/>
          </a:p>
          <a:p>
            <a:pPr lvl="1"/>
            <a:r>
              <a:rPr lang="ru-RU" b="1" dirty="0" smtClean="0"/>
              <a:t>Назначение исполнителя, доступность ресурсов</a:t>
            </a:r>
          </a:p>
          <a:p>
            <a:pPr lvl="1"/>
            <a:r>
              <a:rPr lang="ru-RU" dirty="0" smtClean="0"/>
              <a:t>Сдвиги связанные с выравниванием ресурсов и сжатием сроков</a:t>
            </a: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918446" y="2217595"/>
            <a:ext cx="4030825" cy="37185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18446" y="4437334"/>
            <a:ext cx="4030825" cy="37185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99785" y="4437335"/>
            <a:ext cx="2800806" cy="3506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13382" y="2570786"/>
            <a:ext cx="1771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Протестировать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9025" y="4817493"/>
            <a:ext cx="1771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Протестировать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005124" y="5213793"/>
            <a:ext cx="2944147" cy="371998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986463" y="5213793"/>
            <a:ext cx="1308510" cy="3533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925703" y="5593952"/>
            <a:ext cx="1293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Исправить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691263" y="4456232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XX%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094335" y="5213793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XX%</a:t>
            </a:r>
            <a:endParaRPr lang="ru-RU" b="1" dirty="0"/>
          </a:p>
        </p:txBody>
      </p:sp>
      <p:cxnSp>
        <p:nvCxnSpPr>
          <p:cNvPr id="22" name="Соединительная линия уступом 21"/>
          <p:cNvCxnSpPr>
            <a:stCxn id="9" idx="3"/>
            <a:endCxn id="16" idx="3"/>
          </p:cNvCxnSpPr>
          <p:nvPr/>
        </p:nvCxnSpPr>
        <p:spPr>
          <a:xfrm>
            <a:off x="10949271" y="4623261"/>
            <a:ext cx="12700" cy="776531"/>
          </a:xfrm>
          <a:prstGeom prst="bentConnector3">
            <a:avLst>
              <a:gd name="adj1" fmla="val 1800000"/>
            </a:avLst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918446" y="3001906"/>
            <a:ext cx="2944147" cy="371998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39025" y="3382065"/>
            <a:ext cx="1293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Исправить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0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 – информация для агрегации на уровне проекта в целом, выявление противоречий и пробелов</a:t>
            </a:r>
          </a:p>
          <a:p>
            <a:pPr marL="0" indent="0">
              <a:buNone/>
            </a:pPr>
            <a:r>
              <a:rPr lang="ru-RU" dirty="0" smtClean="0"/>
              <a:t>Принципы</a:t>
            </a:r>
            <a:endParaRPr lang="ru-RU" dirty="0"/>
          </a:p>
          <a:p>
            <a:r>
              <a:rPr lang="ru-RU" dirty="0"/>
              <a:t>Фиксация известной </a:t>
            </a:r>
            <a:r>
              <a:rPr lang="ru-RU" dirty="0" smtClean="0"/>
              <a:t>информации</a:t>
            </a:r>
          </a:p>
          <a:p>
            <a:pPr lvl="1"/>
            <a:r>
              <a:rPr lang="ru-RU" dirty="0" smtClean="0"/>
              <a:t>Не вписывать необоснованных ограничений и взаимосвязей</a:t>
            </a:r>
            <a:endParaRPr lang="ru-RU" dirty="0"/>
          </a:p>
          <a:p>
            <a:pPr lvl="1"/>
            <a:r>
              <a:rPr lang="ru-RU" dirty="0"/>
              <a:t>Погрешность допускается</a:t>
            </a:r>
          </a:p>
          <a:p>
            <a:r>
              <a:rPr lang="ru-RU" dirty="0" smtClean="0"/>
              <a:t>Итеративность – изменение СДР</a:t>
            </a:r>
            <a:endParaRPr lang="ru-RU" dirty="0"/>
          </a:p>
          <a:p>
            <a:r>
              <a:rPr lang="ru-RU" strike="sngStrike" dirty="0"/>
              <a:t>Полностью «заполнить» </a:t>
            </a:r>
            <a:r>
              <a:rPr lang="ru-RU" strike="sngStrike" dirty="0" smtClean="0"/>
              <a:t>поля</a:t>
            </a:r>
            <a:endParaRPr lang="en-US" strike="sngStrike" dirty="0" smtClean="0"/>
          </a:p>
          <a:p>
            <a:r>
              <a:rPr lang="ru-RU" strike="sngStrike" dirty="0" smtClean="0"/>
              <a:t>Параметры исполнения до утверждения СДР с оценкой трудоемкости</a:t>
            </a:r>
            <a:endParaRPr lang="ru-RU" strike="sngStrike" dirty="0"/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Ключевая сложность оценки </a:t>
            </a:r>
            <a:r>
              <a:rPr lang="en-US" dirty="0" smtClean="0"/>
              <a:t>R&amp;D </a:t>
            </a:r>
            <a:r>
              <a:rPr lang="ru-RU" dirty="0" smtClean="0"/>
              <a:t>задач – оценка трудоемкости</a:t>
            </a:r>
          </a:p>
          <a:p>
            <a:r>
              <a:rPr lang="ru-RU" dirty="0" smtClean="0"/>
              <a:t>Большинство задач содержат исследовательские и технологические риски</a:t>
            </a:r>
          </a:p>
          <a:p>
            <a:r>
              <a:rPr lang="ru-RU" dirty="0" smtClean="0"/>
              <a:t>Сложные взаимосвязи (блокировки)</a:t>
            </a:r>
          </a:p>
          <a:p>
            <a:r>
              <a:rPr lang="ru-RU" dirty="0" smtClean="0"/>
              <a:t>Проблема сопоставления новой задачи с предыдущим опытом</a:t>
            </a:r>
          </a:p>
          <a:p>
            <a:pPr lvl="1"/>
            <a:r>
              <a:rPr lang="ru-RU" dirty="0" smtClean="0"/>
              <a:t>Параметры задач?</a:t>
            </a:r>
          </a:p>
          <a:p>
            <a:r>
              <a:rPr lang="ru-RU" dirty="0" smtClean="0"/>
              <a:t>Задач много, планировать дорого</a:t>
            </a:r>
          </a:p>
          <a:p>
            <a:pPr lvl="1"/>
            <a:r>
              <a:rPr lang="ru-RU" dirty="0" smtClean="0"/>
              <a:t>Ещё дороже – поддерживать и отслеживать план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latinLnBrk="0" hangingPunct="1"/>
            <a:r>
              <a:rPr lang="ru-RU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Оценка трудоемкости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ru-RU" dirty="0" smtClean="0">
                <a:effectLst/>
              </a:rPr>
              <a:t>Экспертные</a:t>
            </a:r>
          </a:p>
          <a:p>
            <a:pPr lvl="1"/>
            <a:r>
              <a:rPr lang="ru-RU" dirty="0" smtClean="0">
                <a:effectLst/>
              </a:rPr>
              <a:t>Менеджер-эксперт</a:t>
            </a:r>
          </a:p>
          <a:p>
            <a:pPr lvl="1"/>
            <a:r>
              <a:rPr lang="ru-RU" dirty="0" smtClean="0"/>
              <a:t>Технический эксперт: Ведущий исполнитель/</a:t>
            </a:r>
            <a:r>
              <a:rPr lang="ru-RU" dirty="0" err="1" smtClean="0"/>
              <a:t>тим-лид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>
                <a:effectLst/>
              </a:rPr>
              <a:t>Соответствие ограничениям – как метод оценки задач</a:t>
            </a:r>
          </a:p>
          <a:p>
            <a:pPr lvl="0" rtl="0" eaLnBrk="1" latinLnBrk="0" hangingPunct="1"/>
            <a:r>
              <a:rPr lang="ru-RU" dirty="0" smtClean="0">
                <a:effectLst/>
              </a:rPr>
              <a:t>Статистические – для групповых задач</a:t>
            </a:r>
          </a:p>
          <a:p>
            <a:pPr lvl="1"/>
            <a:r>
              <a:rPr lang="ru-RU" dirty="0" smtClean="0"/>
              <a:t>Опыт выполнения подобных задач коллективом/организацией</a:t>
            </a:r>
          </a:p>
          <a:p>
            <a:r>
              <a:rPr lang="ru-RU" dirty="0" smtClean="0"/>
              <a:t>Командные методы – привлечение исполнителей</a:t>
            </a:r>
          </a:p>
          <a:p>
            <a:pPr lvl="1"/>
            <a:endParaRPr lang="ru-RU" dirty="0" smtClean="0">
              <a:effectLst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2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vernikov.ru/images/stories/2009-09-30-1723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641" y="4520"/>
            <a:ext cx="4335117" cy="364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Грешновато</a:t>
            </a:r>
            <a:r>
              <a:rPr lang="ru-RU" dirty="0" smtClean="0"/>
              <a:t>» для СДР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7331765" cy="45307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 Путать проектные цели и оценки</a:t>
            </a:r>
          </a:p>
          <a:p>
            <a:pPr marL="0" indent="0">
              <a:buNone/>
            </a:pPr>
            <a:r>
              <a:rPr lang="ru-RU" dirty="0"/>
              <a:t>2. Говорить «Да» тогда, когда вы, на самом деле, подразумеваете «Нет»</a:t>
            </a:r>
          </a:p>
          <a:p>
            <a:pPr marL="0" indent="0">
              <a:buNone/>
            </a:pPr>
            <a:r>
              <a:rPr lang="ru-RU" dirty="0"/>
              <a:t>3. Давать обещания на ранней стадии Конуса </a:t>
            </a:r>
            <a:r>
              <a:rPr lang="ru-RU" dirty="0" smtClean="0"/>
              <a:t>неопределённости</a:t>
            </a:r>
          </a:p>
          <a:p>
            <a:pPr marL="0" indent="0">
              <a:buNone/>
            </a:pPr>
            <a:r>
              <a:rPr lang="ru-RU" dirty="0"/>
              <a:t>4. Предполагать, что недооценка оказывает нейтральное влияние на результаты проекта</a:t>
            </a:r>
          </a:p>
          <a:p>
            <a:pPr marL="0" indent="0">
              <a:buNone/>
            </a:pPr>
            <a:r>
              <a:rPr lang="ru-RU" dirty="0"/>
              <a:t>5. Фокусироваться на методах оценки в то время, когда вы реально нуждаетесь в ИСКУССТВЕ оценки трудоёмкости разработки </a:t>
            </a:r>
            <a:r>
              <a:rPr lang="ru-RU" dirty="0" smtClean="0"/>
              <a:t>ПО</a:t>
            </a:r>
          </a:p>
          <a:p>
            <a:pPr marL="0" indent="0">
              <a:buNone/>
            </a:pPr>
            <a:r>
              <a:rPr lang="ru-RU" dirty="0"/>
              <a:t>6. Делать оценки в «Зоне невероятности»</a:t>
            </a:r>
          </a:p>
          <a:p>
            <a:pPr marL="0" indent="0">
              <a:buNone/>
            </a:pPr>
            <a:r>
              <a:rPr lang="ru-RU" dirty="0"/>
              <a:t>7. Переоценивать выгоду от новых методов и технологий</a:t>
            </a:r>
          </a:p>
          <a:p>
            <a:pPr marL="0" indent="0">
              <a:buNone/>
            </a:pPr>
            <a:r>
              <a:rPr lang="ru-RU" dirty="0"/>
              <a:t>8. Использовать только один метод оценки трудоёмкости</a:t>
            </a:r>
          </a:p>
          <a:p>
            <a:pPr marL="0" indent="0">
              <a:buNone/>
            </a:pPr>
            <a:r>
              <a:rPr lang="ru-RU" dirty="0"/>
              <a:t>9. Пренебрегать специализированным ПО для оценки трудоёмкости</a:t>
            </a:r>
          </a:p>
          <a:p>
            <a:pPr marL="0" indent="0">
              <a:buNone/>
            </a:pPr>
            <a:r>
              <a:rPr lang="ru-RU" dirty="0"/>
              <a:t>10. Давать поспешные оценки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707131" y="5892581"/>
            <a:ext cx="3293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/>
              </a:rPr>
              <a:t>Стив </a:t>
            </a:r>
            <a:r>
              <a:rPr lang="ru-RU" dirty="0" err="1" smtClean="0">
                <a:hlinkClick r:id="rId3"/>
              </a:rPr>
              <a:t>МакКоннелл</a:t>
            </a:r>
            <a:endParaRPr lang="ru-RU" dirty="0" smtClean="0"/>
          </a:p>
          <a:p>
            <a:r>
              <a:rPr lang="ru-RU" dirty="0" smtClean="0">
                <a:hlinkClick r:id="rId4"/>
              </a:rPr>
              <a:t>http</a:t>
            </a:r>
            <a:r>
              <a:rPr lang="ru-RU" dirty="0">
                <a:hlinkClick r:id="rId4"/>
              </a:rPr>
              <a:t>://megamozg.ru/post/1086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46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Курс: </a:t>
            </a:r>
            <a:r>
              <a:rPr lang="ru-RU" sz="3200" u="sng" dirty="0"/>
              <a:t>управление</a:t>
            </a:r>
            <a:r>
              <a:rPr lang="ru-RU" sz="3200" dirty="0"/>
              <a:t> проектами </a:t>
            </a:r>
            <a:r>
              <a:rPr lang="ru-RU" sz="3200" u="sng" dirty="0"/>
              <a:t>исследования</a:t>
            </a:r>
            <a:r>
              <a:rPr lang="ru-RU" sz="3200" dirty="0"/>
              <a:t> и </a:t>
            </a:r>
            <a:r>
              <a:rPr lang="ru-RU" sz="3200" u="sng" dirty="0"/>
              <a:t>разработки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Зарегистрироваться </a:t>
            </a:r>
            <a:r>
              <a:rPr lang="en-US" dirty="0" smtClean="0">
                <a:latin typeface="Agency FB" panose="020B0503020202020204" pitchFamily="34" charset="0"/>
                <a:hlinkClick r:id="rId2"/>
              </a:rPr>
              <a:t>http://goo.gl/forms/</a:t>
            </a:r>
            <a:r>
              <a:rPr lang="en-US" sz="4400" dirty="0" smtClean="0">
                <a:latin typeface="Agency FB" panose="020B0503020202020204" pitchFamily="34" charset="0"/>
                <a:hlinkClick r:id="rId2"/>
              </a:rPr>
              <a:t>S2Ha34qyg6</a:t>
            </a:r>
            <a:endParaRPr lang="ru-RU" sz="4400" dirty="0" smtClean="0"/>
          </a:p>
          <a:p>
            <a:r>
              <a:rPr lang="ru-RU" dirty="0" smtClean="0"/>
              <a:t>Вводная лекция: проект в организации, проекты </a:t>
            </a:r>
            <a:r>
              <a:rPr lang="en-US" dirty="0" smtClean="0"/>
              <a:t>RnD</a:t>
            </a:r>
            <a:endParaRPr lang="ru-RU" dirty="0" smtClean="0"/>
          </a:p>
          <a:p>
            <a:r>
              <a:rPr lang="ru-RU" dirty="0" smtClean="0"/>
              <a:t>Инициализация проекта</a:t>
            </a:r>
          </a:p>
          <a:p>
            <a:r>
              <a:rPr lang="ru-RU" dirty="0" smtClean="0"/>
              <a:t>__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35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Техника: Покерное планирование, </a:t>
            </a:r>
            <a:r>
              <a:rPr lang="en-US" dirty="0" smtClean="0"/>
              <a:t>T-Shirt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006009" cy="4351338"/>
          </a:xfrm>
        </p:spPr>
        <p:txBody>
          <a:bodyPr/>
          <a:lstStyle/>
          <a:p>
            <a:r>
              <a:rPr lang="ru-RU" dirty="0" smtClean="0"/>
              <a:t>Оценка трудоемкости в команде</a:t>
            </a:r>
          </a:p>
          <a:p>
            <a:r>
              <a:rPr lang="ru-RU" dirty="0" smtClean="0"/>
              <a:t>Выявить отклонения оценок и обсудить</a:t>
            </a:r>
          </a:p>
          <a:p>
            <a:pPr lvl="1"/>
            <a:r>
              <a:rPr lang="ru-RU" dirty="0" smtClean="0"/>
              <a:t>Большой разброс = нет согласованности о сути задачи</a:t>
            </a:r>
          </a:p>
          <a:p>
            <a:r>
              <a:rPr lang="ru-RU" strike="sngStrike" dirty="0" smtClean="0"/>
              <a:t>Вычислить среднее арифметическое</a:t>
            </a:r>
            <a:endParaRPr lang="ru-RU" strike="sngStrike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20</a:t>
            </a:fld>
            <a:endParaRPr lang="ru-RU"/>
          </a:p>
        </p:txBody>
      </p:sp>
      <p:pic>
        <p:nvPicPr>
          <p:cNvPr id="5122" name="Picture 2" descr="http://www.it-zynergy.com/images/Scrum/PlanningPoker617x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164" y="2048668"/>
            <a:ext cx="5876925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8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Техника: </a:t>
            </a:r>
            <a:r>
              <a:rPr lang="en-US" dirty="0" smtClean="0"/>
              <a:t>Wall Estimation (MSF/SCRUM)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4031975" cy="4351338"/>
          </a:xfrm>
        </p:spPr>
        <p:txBody>
          <a:bodyPr/>
          <a:lstStyle/>
          <a:p>
            <a:r>
              <a:rPr lang="ru-RU" dirty="0" smtClean="0"/>
              <a:t>Обсуждение</a:t>
            </a:r>
          </a:p>
          <a:p>
            <a:pPr lvl="1"/>
            <a:r>
              <a:rPr lang="ru-RU" dirty="0" smtClean="0"/>
              <a:t>Приоритетов</a:t>
            </a:r>
          </a:p>
          <a:p>
            <a:pPr lvl="1"/>
            <a:r>
              <a:rPr lang="ru-RU" dirty="0" smtClean="0"/>
              <a:t>Сложности/Размера</a:t>
            </a:r>
          </a:p>
          <a:p>
            <a:r>
              <a:rPr lang="ru-RU" dirty="0" smtClean="0"/>
              <a:t>Выделение</a:t>
            </a:r>
          </a:p>
          <a:p>
            <a:pPr lvl="1"/>
            <a:r>
              <a:rPr lang="ru-RU" dirty="0" smtClean="0"/>
              <a:t>Высоко критичных и «простых» задач</a:t>
            </a:r>
          </a:p>
          <a:p>
            <a:pPr lvl="1"/>
            <a:r>
              <a:rPr lang="ru-RU" dirty="0" smtClean="0"/>
              <a:t>Сложных и опциональных</a:t>
            </a:r>
          </a:p>
          <a:p>
            <a:pPr lvl="1"/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21</a:t>
            </a:fld>
            <a:endParaRPr lang="ru-RU"/>
          </a:p>
        </p:txBody>
      </p:sp>
      <p:pic>
        <p:nvPicPr>
          <p:cNvPr id="3074" name="Picture 2" descr="Example Wall Estimation - Relative 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74" y="2040556"/>
            <a:ext cx="7156172" cy="413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82" y="4464570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1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Дальше: от структуры к расписанию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Работа с ограничениями</a:t>
            </a:r>
            <a:endParaRPr lang="ru-RU" dirty="0"/>
          </a:p>
          <a:p>
            <a:pPr lvl="1"/>
            <a:r>
              <a:rPr lang="ru-RU" dirty="0"/>
              <a:t>Назначение ресурсов</a:t>
            </a:r>
          </a:p>
          <a:p>
            <a:pPr lvl="1"/>
            <a:r>
              <a:rPr lang="ru-RU" dirty="0"/>
              <a:t>Привязка к </a:t>
            </a:r>
            <a:r>
              <a:rPr lang="ru-RU" dirty="0" smtClean="0"/>
              <a:t>календарю/итерации</a:t>
            </a:r>
          </a:p>
          <a:p>
            <a:r>
              <a:rPr lang="ru-RU" dirty="0" smtClean="0"/>
              <a:t>Учёт рисков в расписании проекта</a:t>
            </a:r>
            <a:endParaRPr lang="ru-RU" dirty="0"/>
          </a:p>
          <a:p>
            <a:r>
              <a:rPr lang="ru-RU" dirty="0"/>
              <a:t>Сведение расписания</a:t>
            </a:r>
          </a:p>
          <a:p>
            <a:pPr lvl="1"/>
            <a:r>
              <a:rPr lang="ru-RU" dirty="0" smtClean="0"/>
              <a:t>Взаимосвязи задач</a:t>
            </a:r>
          </a:p>
          <a:p>
            <a:pPr lvl="1"/>
            <a:r>
              <a:rPr lang="ru-RU" dirty="0" smtClean="0"/>
              <a:t>Балансировка ресурсов </a:t>
            </a:r>
          </a:p>
          <a:p>
            <a:pPr lvl="1"/>
            <a:r>
              <a:rPr lang="ru-RU" dirty="0" smtClean="0"/>
              <a:t>Критический </a:t>
            </a:r>
            <a:r>
              <a:rPr lang="ru-RU" dirty="0"/>
              <a:t>путь</a:t>
            </a:r>
          </a:p>
          <a:p>
            <a:pPr lvl="1"/>
            <a:r>
              <a:rPr lang="ru-RU" dirty="0"/>
              <a:t>Принципы составления расписания</a:t>
            </a:r>
          </a:p>
          <a:p>
            <a:r>
              <a:rPr lang="ru-RU" dirty="0" smtClean="0"/>
              <a:t>Согласование </a:t>
            </a:r>
            <a:r>
              <a:rPr lang="ru-RU" dirty="0"/>
              <a:t>базового плана</a:t>
            </a:r>
          </a:p>
          <a:p>
            <a:endParaRPr lang="ru-RU" dirty="0"/>
          </a:p>
          <a:p>
            <a:endParaRPr lang="ru-RU" baseline="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22</a:t>
            </a:fld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8946777" y="587095"/>
            <a:ext cx="2994212" cy="862049"/>
          </a:xfrm>
          <a:prstGeom prst="rightArrow">
            <a:avLst>
              <a:gd name="adj1" fmla="val 50000"/>
              <a:gd name="adj2" fmla="val 60390"/>
            </a:avLst>
          </a:prstGeom>
          <a:gradFill>
            <a:gsLst>
              <a:gs pos="500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>
            <a:noFill/>
          </a:ln>
          <a:effectLst>
            <a:glow rad="571500">
              <a:schemeClr val="accent4">
                <a:satMod val="175000"/>
                <a:alpha val="16000"/>
              </a:schemeClr>
            </a:glow>
            <a:outerShdw blurRad="482600" dist="1054100" dir="10740000" sx="71000" sy="71000" kx="1200000" algn="br" rotWithShape="0">
              <a:prstClr val="black">
                <a:alpha val="44000"/>
              </a:prstClr>
            </a:outerShdw>
            <a:softEdge rad="127000"/>
          </a:effectLst>
          <a:scene3d>
            <a:camera prst="perspectiveHeroicExtremeLeftFacing"/>
            <a:lightRig rig="threePt" dir="t">
              <a:rot lat="0" lon="0" rev="1200000"/>
            </a:lightRig>
          </a:scene3d>
          <a:sp3d prstMaterial="plastic">
            <a:bevelT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В СЛЕДУЮЩИЙ РАЗ</a:t>
            </a:r>
            <a:endParaRPr lang="ru-RU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 за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Декомпозиция как инструмент построения плана работ</a:t>
            </a:r>
          </a:p>
          <a:p>
            <a:pPr lvl="1"/>
            <a:r>
              <a:rPr lang="ru-RU" dirty="0" smtClean="0"/>
              <a:t>СДР</a:t>
            </a:r>
          </a:p>
          <a:p>
            <a:pPr lvl="2"/>
            <a:r>
              <a:rPr lang="ru-RU" dirty="0" smtClean="0"/>
              <a:t>Принципы построения СДР</a:t>
            </a:r>
          </a:p>
          <a:p>
            <a:pPr lvl="1"/>
            <a:r>
              <a:rPr lang="ru-RU" dirty="0" smtClean="0"/>
              <a:t>Альтернативы</a:t>
            </a:r>
          </a:p>
          <a:p>
            <a:r>
              <a:rPr lang="ru-RU" dirty="0" smtClean="0"/>
              <a:t>Анализ задач проекта</a:t>
            </a:r>
          </a:p>
          <a:p>
            <a:pPr lvl="1"/>
            <a:r>
              <a:rPr lang="ru-RU" dirty="0" smtClean="0"/>
              <a:t>Оценка трудоемкости</a:t>
            </a:r>
          </a:p>
          <a:p>
            <a:pPr lvl="1"/>
            <a:r>
              <a:rPr lang="ru-RU" dirty="0" smtClean="0"/>
              <a:t>Техники оценки трудоемкости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23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896" y="654050"/>
            <a:ext cx="1933575" cy="11715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000308" y="310267"/>
            <a:ext cx="1813317" cy="830997"/>
          </a:xfrm>
          <a:prstGeom prst="rect">
            <a:avLst/>
          </a:prstGeom>
          <a:noFill/>
          <a:effectLst>
            <a:softEdge rad="31750"/>
          </a:effectLst>
        </p:spPr>
        <p:txBody>
          <a:bodyPr wrap="none" rtlCol="0">
            <a:spAutoFit/>
          </a:bodyPr>
          <a:lstStyle/>
          <a:p>
            <a:r>
              <a:rPr lang="ru-RU" sz="48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letariat" panose="02010606050202020204" pitchFamily="2" charset="0"/>
              </a:rPr>
              <a:t>Ключевое</a:t>
            </a:r>
            <a:endParaRPr lang="ru-RU" sz="48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letariat" panose="02010606050202020204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59356" y="3218890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СДР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368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прошлый раз: инициализация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Этапы проекта</a:t>
            </a:r>
          </a:p>
          <a:p>
            <a:pPr lvl="1"/>
            <a:r>
              <a:rPr lang="ru-RU" dirty="0" smtClean="0"/>
              <a:t>Место проекта в организации</a:t>
            </a:r>
          </a:p>
          <a:p>
            <a:pPr lvl="1"/>
            <a:r>
              <a:rPr lang="ru-RU" dirty="0" smtClean="0"/>
              <a:t>Инициализация проекта</a:t>
            </a:r>
          </a:p>
          <a:p>
            <a:pPr lvl="1"/>
            <a:r>
              <a:rPr lang="ru-RU" dirty="0" smtClean="0"/>
              <a:t>Начало планирования </a:t>
            </a:r>
          </a:p>
          <a:p>
            <a:r>
              <a:rPr lang="ru-RU" dirty="0" smtClean="0"/>
              <a:t>Процедура – как метод описания деятельности по управлению проектом</a:t>
            </a:r>
          </a:p>
          <a:p>
            <a:r>
              <a:rPr lang="ru-RU" dirty="0" smtClean="0"/>
              <a:t>Артефакты проекта </a:t>
            </a:r>
          </a:p>
          <a:p>
            <a:pPr lvl="1"/>
            <a:r>
              <a:rPr lang="ru-RU" dirty="0" smtClean="0"/>
              <a:t>Запрос</a:t>
            </a:r>
          </a:p>
          <a:p>
            <a:pPr lvl="1"/>
            <a:r>
              <a:rPr lang="ru-RU" dirty="0" smtClean="0"/>
              <a:t>Устав </a:t>
            </a:r>
          </a:p>
          <a:p>
            <a:r>
              <a:rPr lang="ru-RU" dirty="0" smtClean="0"/>
              <a:t>Роль менеджера проекта</a:t>
            </a:r>
          </a:p>
          <a:p>
            <a:r>
              <a:rPr lang="ru-RU" dirty="0" smtClean="0"/>
              <a:t>Хотим составить расписание проекта</a:t>
            </a:r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892481" y="413291"/>
            <a:ext cx="4030825" cy="37185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XX%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73820" y="413291"/>
            <a:ext cx="1791478" cy="3531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1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7/74/Project_development_st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5" y="-185465"/>
            <a:ext cx="5957455" cy="58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на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Планирование</a:t>
            </a:r>
            <a:r>
              <a:rPr lang="ru-RU" baseline="0" dirty="0" smtClean="0"/>
              <a:t> проекта</a:t>
            </a:r>
          </a:p>
          <a:p>
            <a:pPr lvl="1"/>
            <a:r>
              <a:rPr lang="ru-RU" dirty="0" smtClean="0"/>
              <a:t>Начало работы над расписанием проекта</a:t>
            </a:r>
          </a:p>
          <a:p>
            <a:pPr lvl="1"/>
            <a:r>
              <a:rPr lang="ru-RU" dirty="0" smtClean="0"/>
              <a:t>Анализ целей</a:t>
            </a:r>
          </a:p>
          <a:p>
            <a:pPr lvl="1"/>
            <a:r>
              <a:rPr lang="ru-RU" dirty="0" smtClean="0"/>
              <a:t>Декомпозиция целей на задачи</a:t>
            </a:r>
          </a:p>
          <a:p>
            <a:pPr lvl="1"/>
            <a:r>
              <a:rPr lang="ru-RU" dirty="0" smtClean="0"/>
              <a:t>Свойства «задачи»</a:t>
            </a:r>
          </a:p>
          <a:p>
            <a:pPr lvl="2"/>
            <a:r>
              <a:rPr lang="ru-RU" dirty="0" smtClean="0"/>
              <a:t>Параметры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40708" y="5807631"/>
            <a:ext cx="4951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4"/>
              </a:rPr>
              <a:t>http://</a:t>
            </a:r>
            <a:r>
              <a:rPr lang="ru-RU" dirty="0" smtClean="0">
                <a:hlinkClick r:id="rId4"/>
              </a:rPr>
              <a:t>en.wikipedia.org/wiki/Project_management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05903" y="1968377"/>
            <a:ext cx="1614738" cy="13485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0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Продолжим с планированием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529" y="4064959"/>
            <a:ext cx="10515600" cy="19841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Что уже зафиксировано?</a:t>
            </a:r>
          </a:p>
          <a:p>
            <a:pPr marL="0" indent="0" algn="ctr">
              <a:buNone/>
            </a:pPr>
            <a:r>
              <a:rPr lang="ru-RU" sz="6000" dirty="0" smtClean="0">
                <a:latin typeface="Comic Sans MS" panose="030F0702030302020204" pitchFamily="66" charset="0"/>
              </a:rPr>
              <a:t>Следующий шаг?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7D1F-C100-4629-B5DF-0C327654E00B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1281237">
            <a:off x="3933093" y="1633929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Устав Проекта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 rot="19851401">
            <a:off x="679938" y="1969755"/>
            <a:ext cx="1707155" cy="2345178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ЗАПРОС </a:t>
            </a:r>
            <a:endParaRPr lang="ru-RU" sz="32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532185" y="2373923"/>
            <a:ext cx="1049215" cy="42225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266329" y="2370137"/>
            <a:ext cx="1049215" cy="42225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170002" y="1633930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???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325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Декомпозиция и структуризация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описан на уровне бизнес-целей (ценностей, желаний заказчика)</a:t>
            </a:r>
          </a:p>
          <a:p>
            <a:r>
              <a:rPr lang="ru-RU" dirty="0" smtClean="0"/>
              <a:t>Чтобы перейти к выполнению проекта нужно «разбить» глобальные цели на </a:t>
            </a:r>
            <a:r>
              <a:rPr lang="ru-RU" i="1" dirty="0" smtClean="0"/>
              <a:t>выполнимые элементы</a:t>
            </a:r>
          </a:p>
          <a:p>
            <a:pPr lvl="1"/>
            <a:r>
              <a:rPr lang="ru-RU" i="1" dirty="0" smtClean="0"/>
              <a:t>…</a:t>
            </a:r>
          </a:p>
          <a:p>
            <a:pPr lvl="1"/>
            <a:r>
              <a:rPr lang="ru-RU" i="1" dirty="0" smtClean="0"/>
              <a:t>…</a:t>
            </a:r>
          </a:p>
          <a:p>
            <a:r>
              <a:rPr lang="ru-RU" dirty="0" smtClean="0"/>
              <a:t>Составить расписание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6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934436" y="3739684"/>
            <a:ext cx="3185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 </a:t>
            </a:r>
            <a:r>
              <a:rPr lang="ru-RU" sz="2800" b="1" dirty="0" smtClean="0">
                <a:solidFill>
                  <a:srgbClr val="7030A0"/>
                </a:solidFill>
              </a:rPr>
              <a:t>Чего не хватает?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3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Поработаем с декомпозицией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Структура работ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7D1F-C100-4629-B5DF-0C327654E00B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799" y="2346325"/>
            <a:ext cx="4524375" cy="4010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Структурная декомпозиция работ, СДР (</a:t>
            </a:r>
            <a:r>
              <a:rPr lang="en-US" dirty="0" smtClean="0"/>
              <a:t>WBS)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067261" cy="4351338"/>
          </a:xfrm>
        </p:spPr>
        <p:txBody>
          <a:bodyPr>
            <a:normAutofit fontScale="62500" lnSpcReduction="20000"/>
          </a:bodyPr>
          <a:lstStyle/>
          <a:p>
            <a:pPr marL="0" lvl="0" indent="0" rtl="0" eaLnBrk="1" latinLnBrk="0" hangingPunct="1">
              <a:buNone/>
            </a:pPr>
            <a:r>
              <a:rPr lang="ru-RU" dirty="0" smtClean="0">
                <a:effectLst/>
              </a:rPr>
              <a:t>Принципы построения – «играем» по правилам организации</a:t>
            </a:r>
          </a:p>
          <a:p>
            <a:r>
              <a:rPr lang="ru-RU" dirty="0" smtClean="0"/>
              <a:t>Правило 100% - в СДР есть всё что должно быть получено/сделано в проекте</a:t>
            </a:r>
          </a:p>
          <a:p>
            <a:r>
              <a:rPr lang="ru-RU" dirty="0" smtClean="0"/>
              <a:t>Отсутствие дублирований и пересечений</a:t>
            </a:r>
          </a:p>
          <a:p>
            <a:r>
              <a:rPr lang="ru-RU" dirty="0" smtClean="0"/>
              <a:t>Единообразие принципа декомпозиции</a:t>
            </a:r>
          </a:p>
          <a:p>
            <a:pPr lvl="1"/>
            <a:r>
              <a:rPr lang="ru-RU" dirty="0" smtClean="0"/>
              <a:t>Соответствие (сопоставимость) </a:t>
            </a:r>
            <a:r>
              <a:rPr lang="ru-RU" dirty="0" err="1" smtClean="0"/>
              <a:t>верхнеуровневых</a:t>
            </a:r>
            <a:r>
              <a:rPr lang="ru-RU" dirty="0" smtClean="0"/>
              <a:t> элементов шаблону</a:t>
            </a:r>
          </a:p>
          <a:p>
            <a:r>
              <a:rPr lang="ru-RU" dirty="0" smtClean="0">
                <a:effectLst/>
              </a:rPr>
              <a:t>Уровень детальности (мин, макс)</a:t>
            </a:r>
          </a:p>
          <a:p>
            <a:pPr lvl="1"/>
            <a:r>
              <a:rPr lang="ru-RU" dirty="0" smtClean="0"/>
              <a:t>Минимальная задача – например рабочая неделя </a:t>
            </a:r>
          </a:p>
          <a:p>
            <a:pPr lvl="1"/>
            <a:r>
              <a:rPr lang="ru-RU" dirty="0" smtClean="0"/>
              <a:t>Максимальная – период отчетности</a:t>
            </a:r>
          </a:p>
          <a:p>
            <a:r>
              <a:rPr lang="ru-RU" dirty="0" smtClean="0">
                <a:effectLst/>
              </a:rPr>
              <a:t>Группа работ – уровень детальности/общности?</a:t>
            </a:r>
          </a:p>
          <a:p>
            <a:pPr lvl="1"/>
            <a:r>
              <a:rPr lang="ru-RU" dirty="0" smtClean="0"/>
              <a:t>Результат – завершенный и оцениваемый артефакт</a:t>
            </a:r>
          </a:p>
          <a:p>
            <a:pPr lvl="1"/>
            <a:r>
              <a:rPr lang="ru-RU" dirty="0" smtClean="0"/>
              <a:t>Возможен аутсорсинг</a:t>
            </a:r>
          </a:p>
          <a:p>
            <a:pPr lvl="1"/>
            <a:r>
              <a:rPr lang="ru-RU" dirty="0" smtClean="0">
                <a:effectLst/>
              </a:rPr>
              <a:t>Может быть оценен</a:t>
            </a:r>
          </a:p>
          <a:p>
            <a:r>
              <a:rPr lang="ru-RU" dirty="0" smtClean="0"/>
              <a:t>Схема кодирования – иерархия, УИД </a:t>
            </a:r>
          </a:p>
          <a:p>
            <a:pPr lvl="1"/>
            <a:r>
              <a:rPr lang="ru-RU" dirty="0" smtClean="0"/>
              <a:t>3 уровня детализации</a:t>
            </a:r>
          </a:p>
          <a:p>
            <a:pPr lvl="1"/>
            <a:r>
              <a:rPr lang="ru-RU" dirty="0" smtClean="0"/>
              <a:t>До 4-5 для критических элементов</a:t>
            </a:r>
          </a:p>
          <a:p>
            <a:pPr lvl="1"/>
            <a:endParaRPr lang="ru-RU" dirty="0" smtClean="0"/>
          </a:p>
          <a:p>
            <a:pPr lvl="1"/>
            <a:endParaRPr lang="ru-RU" dirty="0" smtClean="0">
              <a:effectLst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Пример: Рекомендации </a:t>
            </a:r>
            <a:r>
              <a:rPr lang="ru-RU" sz="3200" b="1" dirty="0"/>
              <a:t>по декомпозиции </a:t>
            </a:r>
            <a:r>
              <a:rPr lang="ru-RU" sz="3200" b="1" dirty="0" smtClean="0"/>
              <a:t>работы </a:t>
            </a:r>
            <a:r>
              <a:rPr lang="en-US" sz="3200" b="1" dirty="0" smtClean="0"/>
              <a:t>MSF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Затраты </a:t>
            </a:r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на каждую задачу должны быть реалистично оцениваемы.</a:t>
            </a:r>
          </a:p>
          <a:p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Оценка времени исполнения каждой задачи не должна быть менее одного или более 40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дней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ru-RU" dirty="0"/>
              <a:t>Каждая задача должна иметь однозначное описание как её самой, так и ожидаемого результата.</a:t>
            </a:r>
          </a:p>
          <a:p>
            <a:r>
              <a:rPr lang="ru-RU" i="1" dirty="0"/>
              <a:t>Задачи выделены правильно, если их выполнение может производиться без существенных пауз.</a:t>
            </a:r>
          </a:p>
          <a:p>
            <a:r>
              <a:rPr lang="ru-RU" i="1" dirty="0"/>
              <a:t>Ответственность за каждую задачу должна быть поручена одному работнику.</a:t>
            </a:r>
          </a:p>
          <a:p>
            <a:r>
              <a:rPr lang="ru-RU" dirty="0"/>
              <a:t>Каждая задача может предполагать дальнейшее разбиение на элементарные подзадачи.</a:t>
            </a:r>
          </a:p>
          <a:p>
            <a:r>
              <a:rPr lang="ru-RU" dirty="0" smtClean="0"/>
              <a:t>За </a:t>
            </a:r>
            <a:r>
              <a:rPr lang="ru-RU" dirty="0"/>
              <a:t>исключением двух верхних уровней, задачи должны формулироваться в повелительном наклонении (например, “Спроектировать схему базы данных” вместо “Схема базы данных”).</a:t>
            </a:r>
          </a:p>
          <a:p>
            <a:r>
              <a:rPr lang="ru-RU" i="1" dirty="0" smtClean="0">
                <a:solidFill>
                  <a:schemeClr val="bg1">
                    <a:lumMod val="65000"/>
                  </a:schemeClr>
                </a:solidFill>
              </a:rPr>
              <a:t>В </a:t>
            </a:r>
            <a:r>
              <a:rPr lang="ru-RU" i="1" dirty="0">
                <a:solidFill>
                  <a:schemeClr val="bg1">
                    <a:lumMod val="65000"/>
                  </a:schemeClr>
                </a:solidFill>
              </a:rPr>
              <a:t>WBS должно быть от трех до пяти уровней определения задач.</a:t>
            </a:r>
          </a:p>
          <a:p>
            <a:pPr lvl="1"/>
            <a:r>
              <a:rPr lang="ru-RU" dirty="0" smtClean="0"/>
              <a:t>Деятельность, сопряженная с большими рисками, должна детализироваться больше, чем деятельность, сопряженная с меньшими рисками.</a:t>
            </a:r>
          </a:p>
          <a:p>
            <a:r>
              <a:rPr lang="ru-RU" dirty="0" smtClean="0"/>
              <a:t>По </a:t>
            </a:r>
            <a:r>
              <a:rPr lang="ru-RU" dirty="0"/>
              <a:t>ходу работы над проектом WBS последовательно дорабатывается, </a:t>
            </a:r>
            <a:endParaRPr lang="ru-RU" dirty="0" smtClean="0"/>
          </a:p>
          <a:p>
            <a:pPr lvl="1"/>
            <a:r>
              <a:rPr lang="ru-RU" dirty="0" smtClean="0"/>
              <a:t>но </a:t>
            </a:r>
            <a:r>
              <a:rPr lang="ru-RU" b="1" dirty="0" smtClean="0"/>
              <a:t>формирование</a:t>
            </a:r>
            <a:r>
              <a:rPr lang="ru-RU" dirty="0" smtClean="0"/>
              <a:t> </a:t>
            </a:r>
            <a:r>
              <a:rPr lang="ru-RU" dirty="0"/>
              <a:t>производится на фазе планирования.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15737" y="5666492"/>
            <a:ext cx="100716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vernikov.ru/informacionnye-tehnologii/item/288-disciplina-upravlenija-proektami-msf.html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://msdn.microsoft.com/en-us/library/hh765979.aspx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8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9423</TotalTime>
  <Words>1974</Words>
  <Application>Microsoft Office PowerPoint</Application>
  <PresentationFormat>Широкоэкранный</PresentationFormat>
  <Paragraphs>388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Agency FB</vt:lpstr>
      <vt:lpstr>Arial</vt:lpstr>
      <vt:lpstr>Arial Black</vt:lpstr>
      <vt:lpstr>Calibri</vt:lpstr>
      <vt:lpstr>Calibri Light</vt:lpstr>
      <vt:lpstr>Comic Sans MS</vt:lpstr>
      <vt:lpstr>Proletariat</vt:lpstr>
      <vt:lpstr>Wingdings</vt:lpstr>
      <vt:lpstr>Office Theme</vt:lpstr>
      <vt:lpstr>Управление проектами исследования и разработки</vt:lpstr>
      <vt:lpstr>Курс: управление проектами исследования и разработки</vt:lpstr>
      <vt:lpstr>В прошлый раз: инициализация</vt:lpstr>
      <vt:lpstr>План на сегодня</vt:lpstr>
      <vt:lpstr>Продолжим с планированием проекта</vt:lpstr>
      <vt:lpstr>Декомпозиция и структуризация</vt:lpstr>
      <vt:lpstr>Поработаем с декомпозицией</vt:lpstr>
      <vt:lpstr>Структурная декомпозиция работ, СДР (WBS)</vt:lpstr>
      <vt:lpstr>Пример: Рекомендации по декомпозиции работы MSF</vt:lpstr>
      <vt:lpstr>Пример: ГОСТ 19.102-77</vt:lpstr>
      <vt:lpstr>Подходы к декомпозициям в разных методиках</vt:lpstr>
      <vt:lpstr>Другие варианты структуризации задач?</vt:lpstr>
      <vt:lpstr>Пример: Microsoft Solutions Framework (MSF)</vt:lpstr>
      <vt:lpstr>Кстати: План проекта как модель:  основные свойства</vt:lpstr>
      <vt:lpstr>Анализируем СДР/перечень задач</vt:lpstr>
      <vt:lpstr>Задача (работа, рабочий элемент)</vt:lpstr>
      <vt:lpstr>Анализ задач</vt:lpstr>
      <vt:lpstr>Оценка трудоемкости задач</vt:lpstr>
      <vt:lpstr>«Грешновато» для СДР</vt:lpstr>
      <vt:lpstr>Техника: Покерное планирование, T-Shirt</vt:lpstr>
      <vt:lpstr>Техника: Wall Estimation (MSF/SCRUM)</vt:lpstr>
      <vt:lpstr>Дальше: от структуры к расписанию</vt:lpstr>
      <vt:lpstr>Основное за сегодня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Kachalin Aleksey</dc:creator>
  <cp:lastModifiedBy>Kachalin Aleksey</cp:lastModifiedBy>
  <cp:revision>180</cp:revision>
  <dcterms:created xsi:type="dcterms:W3CDTF">2015-02-27T07:54:33Z</dcterms:created>
  <dcterms:modified xsi:type="dcterms:W3CDTF">2015-03-24T08:45:26Z</dcterms:modified>
</cp:coreProperties>
</file>